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70" r:id="rId2"/>
    <p:sldId id="259" r:id="rId3"/>
    <p:sldId id="335" r:id="rId4"/>
    <p:sldId id="322" r:id="rId5"/>
    <p:sldId id="266" r:id="rId6"/>
    <p:sldId id="325" r:id="rId7"/>
    <p:sldId id="328" r:id="rId8"/>
    <p:sldId id="330" r:id="rId9"/>
    <p:sldId id="337" r:id="rId10"/>
    <p:sldId id="321" r:id="rId11"/>
    <p:sldId id="331" r:id="rId12"/>
    <p:sldId id="332" r:id="rId13"/>
    <p:sldId id="269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048" autoAdjust="0"/>
    <p:restoredTop sz="83162" autoAdjust="0"/>
  </p:normalViewPr>
  <p:slideViewPr>
    <p:cSldViewPr snapToGrid="0" snapToObjects="1">
      <p:cViewPr varScale="1">
        <p:scale>
          <a:sx n="80" d="100"/>
          <a:sy n="80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200" d="100"/>
          <a:sy n="200" d="100"/>
        </p:scale>
        <p:origin x="-480" y="4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DB3518A-4B55-AE44-AE6C-BB3BCF24E748}" type="datetime1">
              <a:rPr lang="en-US" altLang="ja-JP"/>
              <a:pPr>
                <a:defRPr/>
              </a:pPr>
              <a:t>11/4/14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FAF59276-EAC8-2D47-9F08-8643C774D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56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3F8B293-4BB5-7B43-9483-3921BA569E2B}" type="datetime1">
              <a:rPr lang="en-US" altLang="ja-JP"/>
              <a:pPr>
                <a:defRPr/>
              </a:pPr>
              <a:t>11/4/14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238F3AB-CE5B-CB44-B99C-326645F43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9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89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24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24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24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microbiome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24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Recall from </a:t>
            </a:r>
            <a:r>
              <a:rPr lang="en-US" baseline="0" dirty="0" smtClean="0"/>
              <a:t>the </a:t>
            </a:r>
            <a:r>
              <a:rPr lang="en-US" dirty="0" smtClean="0"/>
              <a:t> Lesson</a:t>
            </a:r>
            <a:r>
              <a:rPr lang="en-US" baseline="0" dirty="0" smtClean="0"/>
              <a:t> 2.2 case study that brown fat is a form of adipose found in newborn babies and in people that live in cold climates.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24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48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77FD-9432-D948-B35F-9B7BD5FDF8A1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AB5B1-00BC-F24C-BCEC-280088855D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4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F2DC-6832-8E41-AC2E-3AF4D3AEB5C9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CD768-44BE-6743-A8B9-166A0DAFD2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0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8182-9AA4-0743-923D-82C285352A06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6E90-B66E-9446-803C-8BA15407D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5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CE7A9-800B-2E4E-A043-9B5691CC9FA1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B316-9619-6B4E-B1F0-FEF328F2B9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5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8F243-EC49-7C46-9BC8-A818147A19FB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ECEF4-70FA-7C49-9E9C-054C23DA1F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7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8720-4AE0-5847-B11F-DEF5AF537B8F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6C786-7364-A040-B2E9-EDCE5FBC18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3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3F585-28E5-C545-9306-FD069836D8D2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E9325-A65C-7345-837C-B4A8AEE58D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7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E5BB6-28DD-B24F-8555-4BD5AE3B47FC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7FB3-F15E-8345-836A-94D8C3ED73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2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94E0-751B-754E-A5F8-B15C0C1E3F02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5204-6ED0-B74A-9903-DF21F0FF84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5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4FD88-0525-E94A-88E7-0E3B44FB848C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1FAEE-24A7-384D-B55D-729395BC11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8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691C-2DB8-134B-B504-BD2001467E78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C4BF-373E-6F4E-BFC5-7B5BE8907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6B31609-0C0F-4844-A33F-169D0E686C81}" type="datetime1">
              <a:rPr lang="en-US" altLang="ja-JP" smtClean="0"/>
              <a:pPr>
                <a:defRPr/>
              </a:pPr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73D0C45-70BD-B343-A3E4-4468B1F6BF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0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Gill Sans"/>
          <a:ea typeface="ＭＳ Ｐゴシック" pitchFamily="-110" charset="-128"/>
          <a:cs typeface="Gill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0"/>
            <a:ext cx="4762500" cy="1436688"/>
          </a:xfrm>
          <a:prstGeom prst="rect">
            <a:avLst/>
          </a:prstGeom>
          <a:solidFill>
            <a:srgbClr val="4D7B5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246063" y="167808"/>
            <a:ext cx="8331200" cy="111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r>
              <a:rPr lang="en-US" sz="3600" b="1" dirty="0">
                <a:latin typeface="Gill Sans" charset="0"/>
                <a:cs typeface="Gill Sans" charset="0"/>
              </a:rPr>
              <a:t>Metabolic Diseases</a:t>
            </a:r>
            <a:br>
              <a:rPr lang="en-US" sz="3600" b="1" dirty="0">
                <a:latin typeface="Gill Sans" charset="0"/>
                <a:cs typeface="Gill Sans" charset="0"/>
              </a:rPr>
            </a:br>
            <a:r>
              <a:rPr lang="en-US" sz="3600" b="1" dirty="0">
                <a:latin typeface="Gill Sans" charset="0"/>
                <a:cs typeface="Gill Sans" charset="0"/>
              </a:rPr>
              <a:t>Lesson </a:t>
            </a:r>
            <a:r>
              <a:rPr lang="en-US" sz="3600" b="1" dirty="0" smtClean="0">
                <a:latin typeface="Gill Sans" charset="0"/>
                <a:cs typeface="Gill Sans" charset="0"/>
              </a:rPr>
              <a:t>3.2</a:t>
            </a:r>
            <a:endParaRPr lang="en-US" sz="3600" b="1" dirty="0">
              <a:cs typeface="Gill Sans" charset="0"/>
            </a:endParaRPr>
          </a:p>
          <a:p>
            <a:r>
              <a:rPr lang="en-US" sz="2500" b="1" dirty="0">
                <a:cs typeface="Gill Sans" charset="0"/>
              </a:rPr>
              <a:t> </a:t>
            </a:r>
            <a:endParaRPr lang="en-US" dirty="0">
              <a:latin typeface="Cambria Bold" charset="0"/>
              <a:cs typeface="Cambria Bold" charset="0"/>
              <a:sym typeface="Cambria Bold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750" y="2871056"/>
            <a:ext cx="4596126" cy="3111497"/>
          </a:xfrm>
          <a:prstGeom prst="rect">
            <a:avLst/>
          </a:prstGeom>
        </p:spPr>
      </p:pic>
      <p:sp>
        <p:nvSpPr>
          <p:cNvPr id="12" name="Rectangle 1"/>
          <p:cNvSpPr>
            <a:spLocks noGrp="1" noChangeArrowheads="1"/>
          </p:cNvSpPr>
          <p:nvPr>
            <p:ph type="title"/>
          </p:nvPr>
        </p:nvSpPr>
        <p:spPr>
          <a:xfrm>
            <a:off x="246063" y="1436688"/>
            <a:ext cx="82296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What is ‘fast’ and ‘slow’ metabolism?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1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Wrap Up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9600" cy="1667807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304800"/>
            <a:r>
              <a:rPr lang="en-US" dirty="0" smtClean="0">
                <a:cs typeface="Times New Roman"/>
              </a:rPr>
              <a:t>Remember Bob? How does his metabolic rate relate to his obesity?</a:t>
            </a:r>
          </a:p>
          <a:p>
            <a:pPr marL="304800" indent="-304800"/>
            <a:endParaRPr lang="en-US" dirty="0">
              <a:latin typeface="Times New Roman"/>
              <a:cs typeface="Times New Roman"/>
            </a:endParaRPr>
          </a:p>
          <a:p>
            <a:pPr marL="304800" indent="-304800"/>
            <a:endParaRPr lang="en-US" dirty="0">
              <a:latin typeface="Times New Roman"/>
              <a:cs typeface="Times New Roman"/>
              <a:sym typeface="Times New Roman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709" y="2438569"/>
            <a:ext cx="1959783" cy="354185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57200" y="2827160"/>
            <a:ext cx="576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Trick question…  </a:t>
            </a:r>
            <a:r>
              <a:rPr lang="en-US" sz="2400" dirty="0"/>
              <a:t>A</a:t>
            </a:r>
            <a:r>
              <a:rPr lang="en-US" sz="2400" dirty="0" smtClean="0"/>
              <a:t> person’s metabolic rate DOES NOT LEAD to obesity.</a:t>
            </a:r>
          </a:p>
          <a:p>
            <a:endParaRPr lang="en-US" sz="2400" dirty="0"/>
          </a:p>
          <a:p>
            <a:r>
              <a:rPr lang="en-US" sz="2400" dirty="0" smtClean="0"/>
              <a:t>Rather</a:t>
            </a:r>
            <a:r>
              <a:rPr lang="en-US" sz="2400" dirty="0"/>
              <a:t>, obesity happens when one’s caloric intake does not match metabolic requirements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Probably slower than Bill’s because he lacks Bill’s muscle mass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074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Wrap Up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9600" cy="1667807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304800"/>
            <a:r>
              <a:rPr lang="en-US" dirty="0" smtClean="0">
                <a:cs typeface="Times New Roman"/>
              </a:rPr>
              <a:t>How about Bill? How does his metabolic rate relate to his obesity?</a:t>
            </a:r>
          </a:p>
          <a:p>
            <a:pPr marL="304800" indent="-304800"/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 smtClean="0">
              <a:cs typeface="Times New Roman"/>
            </a:endParaRPr>
          </a:p>
          <a:p>
            <a:pPr marL="304800" indent="-304800"/>
            <a:endParaRPr lang="en-US" dirty="0">
              <a:latin typeface="Times New Roman"/>
              <a:cs typeface="Times New Roman"/>
            </a:endParaRPr>
          </a:p>
          <a:p>
            <a:pPr marL="304800" indent="-304800"/>
            <a:endParaRPr lang="en-US" dirty="0">
              <a:latin typeface="Times New Roman"/>
              <a:cs typeface="Times New Roman"/>
              <a:sym typeface="Times New Roman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52" y="2306638"/>
            <a:ext cx="2128802" cy="38458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009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Wrap Up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14438"/>
            <a:ext cx="8229600" cy="1667807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304800"/>
            <a:r>
              <a:rPr lang="en-US" dirty="0" smtClean="0">
                <a:cs typeface="Times New Roman"/>
              </a:rPr>
              <a:t>Would you predict that Bob and Bill are eating the same number of calories?</a:t>
            </a:r>
          </a:p>
          <a:p>
            <a:pPr marL="0" indent="0">
              <a:buNone/>
            </a:pPr>
            <a:endParaRPr lang="en-US" dirty="0" smtClean="0">
              <a:cs typeface="Times New Roman"/>
            </a:endParaRPr>
          </a:p>
          <a:p>
            <a:pPr marL="304800" indent="-304800"/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 smtClean="0">
              <a:cs typeface="Times New Roman"/>
            </a:endParaRPr>
          </a:p>
          <a:p>
            <a:pPr marL="304800" indent="-304800"/>
            <a:endParaRPr lang="en-US" dirty="0">
              <a:latin typeface="Times New Roman"/>
              <a:cs typeface="Times New Roman"/>
            </a:endParaRPr>
          </a:p>
          <a:p>
            <a:pPr marL="304800" indent="-304800"/>
            <a:endParaRPr lang="en-US" dirty="0">
              <a:latin typeface="Times New Roman"/>
              <a:cs typeface="Times New Roman"/>
              <a:sym typeface="Times New Roman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320" y="2496502"/>
            <a:ext cx="2128802" cy="3845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382" y="2496502"/>
            <a:ext cx="2127976" cy="38458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99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Homework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140035"/>
            <a:ext cx="8229600" cy="207074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cs typeface="Times New Roman"/>
              </a:rPr>
              <a:t>Complete the worksheet </a:t>
            </a:r>
          </a:p>
          <a:p>
            <a:pPr marL="0" indent="0" algn="ctr">
              <a:buNone/>
            </a:pPr>
            <a:endParaRPr lang="en-US" dirty="0">
              <a:cs typeface="Times New Roman"/>
            </a:endParaRPr>
          </a:p>
          <a:p>
            <a:pPr marL="0" indent="0" algn="ctr">
              <a:buNone/>
            </a:pPr>
            <a:r>
              <a:rPr lang="en-US" dirty="0">
                <a:cs typeface="Times New Roman"/>
              </a:rPr>
              <a:t>Write a paragraph </a:t>
            </a:r>
            <a:r>
              <a:rPr lang="en-US" dirty="0"/>
              <a:t>explaining </a:t>
            </a:r>
            <a:r>
              <a:rPr lang="en-US" dirty="0" smtClean="0"/>
              <a:t>the relationship between an </a:t>
            </a:r>
            <a:r>
              <a:rPr lang="en-US" dirty="0"/>
              <a:t>individual’s </a:t>
            </a:r>
            <a:r>
              <a:rPr lang="en-US" dirty="0" smtClean="0"/>
              <a:t>metabolic rate and obesity</a:t>
            </a:r>
            <a:endParaRPr lang="en-US" dirty="0"/>
          </a:p>
          <a:p>
            <a:endParaRPr lang="en-US" dirty="0">
              <a:latin typeface="Times New Roman"/>
              <a:cs typeface="Times New Roman"/>
            </a:endParaRPr>
          </a:p>
          <a:p>
            <a:pPr marL="304800" indent="-304800"/>
            <a:endParaRPr lang="en-US" dirty="0">
              <a:latin typeface="Times New Roman"/>
              <a:ea typeface="ヒラギノ明朝 ProN W3" charset="0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97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Do Now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12913"/>
            <a:ext cx="8229600" cy="45593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304800"/>
            <a:r>
              <a:rPr lang="en-US" dirty="0">
                <a:latin typeface="+mj-lt"/>
                <a:cs typeface="Times New Roman"/>
              </a:rPr>
              <a:t>What is the difference between a </a:t>
            </a:r>
            <a:r>
              <a:rPr lang="en-US" dirty="0" smtClean="0">
                <a:latin typeface="+mj-lt"/>
                <a:cs typeface="Times New Roman"/>
              </a:rPr>
              <a:t>‘fast’ and a ‘slow’ </a:t>
            </a:r>
            <a:r>
              <a:rPr lang="en-US" dirty="0">
                <a:latin typeface="+mj-lt"/>
                <a:cs typeface="Times New Roman"/>
              </a:rPr>
              <a:t>metabolism</a:t>
            </a:r>
            <a:r>
              <a:rPr lang="en-US" dirty="0" smtClean="0">
                <a:latin typeface="+mj-lt"/>
                <a:cs typeface="Times New Roman"/>
              </a:rPr>
              <a:t>?</a:t>
            </a:r>
          </a:p>
          <a:p>
            <a:pPr marL="304800" indent="-304800"/>
            <a:endParaRPr lang="en-US" dirty="0">
              <a:latin typeface="+mj-lt"/>
              <a:cs typeface="Times New Roman"/>
            </a:endParaRPr>
          </a:p>
          <a:p>
            <a:pPr marL="304800" indent="-304800"/>
            <a:r>
              <a:rPr lang="en-US" dirty="0" smtClean="0">
                <a:latin typeface="+mj-lt"/>
                <a:cs typeface="Times New Roman"/>
              </a:rPr>
              <a:t>Why do men usually need more calories than women?</a:t>
            </a:r>
            <a:endParaRPr lang="en-US" dirty="0">
              <a:latin typeface="+mj-lt"/>
              <a:cs typeface="Times New Roman"/>
            </a:endParaRPr>
          </a:p>
          <a:p>
            <a:pPr marL="0" indent="0">
              <a:buNone/>
            </a:pPr>
            <a:endParaRPr lang="en-US" dirty="0">
              <a:latin typeface="+mj-lt"/>
              <a:cs typeface="Times New Roman"/>
            </a:endParaRPr>
          </a:p>
          <a:p>
            <a:pPr marL="304800" indent="-304800"/>
            <a:r>
              <a:rPr lang="en-US" dirty="0">
                <a:latin typeface="+mj-lt"/>
                <a:cs typeface="Times New Roman"/>
              </a:rPr>
              <a:t>  Can you change </a:t>
            </a:r>
            <a:r>
              <a:rPr lang="en-US" dirty="0" smtClean="0">
                <a:latin typeface="+mj-lt"/>
                <a:cs typeface="Times New Roman"/>
              </a:rPr>
              <a:t>your </a:t>
            </a:r>
            <a:r>
              <a:rPr lang="en-US" dirty="0">
                <a:latin typeface="+mj-lt"/>
                <a:cs typeface="Times New Roman"/>
              </a:rPr>
              <a:t>metabolism? </a:t>
            </a:r>
            <a:endParaRPr lang="en-US" dirty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pPr marL="304800" indent="-304800"/>
            <a:endParaRPr lang="en-US" dirty="0">
              <a:latin typeface="Times New Roman"/>
              <a:ea typeface="ヒラギノ明朝 ProN W3" charset="0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8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1143000"/>
          </a:xfrm>
        </p:spPr>
        <p:txBody>
          <a:bodyPr/>
          <a:lstStyle/>
          <a:p>
            <a:r>
              <a:rPr lang="en-US" sz="4000" dirty="0">
                <a:cs typeface="Times New Roman"/>
              </a:rPr>
              <a:t> </a:t>
            </a:r>
            <a:r>
              <a:rPr lang="en-US" sz="4000" dirty="0" smtClean="0">
                <a:cs typeface="Times New Roman"/>
              </a:rPr>
              <a:t>Extreme metabolic needs!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6612" y="2195534"/>
            <a:ext cx="4040188" cy="639762"/>
          </a:xfrm>
        </p:spPr>
        <p:txBody>
          <a:bodyPr/>
          <a:lstStyle/>
          <a:p>
            <a:r>
              <a:rPr lang="en-US" dirty="0" smtClean="0"/>
              <a:t>Needs 12,000 calories a day!</a:t>
            </a:r>
            <a:endParaRPr lang="en-US" dirty="0"/>
          </a:p>
        </p:txBody>
      </p:sp>
      <p:pic>
        <p:nvPicPr>
          <p:cNvPr id="7" name="Content Placeholder 6" descr="Michael_Phelps_Food.png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6" t="3221" r="24566" b="27377"/>
          <a:stretch/>
        </p:blipFill>
        <p:spPr>
          <a:xfrm>
            <a:off x="4584336" y="3016542"/>
            <a:ext cx="4040188" cy="2742277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4837" y="2134415"/>
            <a:ext cx="4041775" cy="639762"/>
          </a:xfrm>
        </p:spPr>
        <p:txBody>
          <a:bodyPr/>
          <a:lstStyle/>
          <a:p>
            <a:r>
              <a:rPr lang="en-US" dirty="0" smtClean="0"/>
              <a:t>Michael Phelps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4"/>
          <a:srcRect t="-22204" b="-22204"/>
          <a:stretch>
            <a:fillRect/>
          </a:stretch>
        </p:blipFill>
        <p:spPr>
          <a:xfrm>
            <a:off x="457200" y="2403496"/>
            <a:ext cx="4041775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136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66751"/>
            <a:ext cx="82296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Our metabolic rate depends on two major uses of energy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12913"/>
            <a:ext cx="8229600" cy="45593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n-US" sz="4400" dirty="0"/>
          </a:p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2259013"/>
            <a:ext cx="82296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ea typeface="ヒラギノ明朝 ProN W3" charset="0"/>
              <a:cs typeface="Times New Roman"/>
              <a:sym typeface="Times New Roman" charset="0"/>
            </a:endParaRPr>
          </a:p>
          <a:p>
            <a:pPr marL="304800" indent="-304800"/>
            <a:r>
              <a:rPr lang="en-US" dirty="0" smtClean="0">
                <a:ea typeface="ヒラギノ明朝 ProN W3" charset="0"/>
                <a:cs typeface="Times New Roman"/>
                <a:sym typeface="Times New Roman" charset="0"/>
              </a:rPr>
              <a:t>Resting or basal metabolic rate (BMR)</a:t>
            </a:r>
          </a:p>
          <a:p>
            <a:pPr marL="0" indent="0">
              <a:buNone/>
            </a:pPr>
            <a:endParaRPr lang="en-US" dirty="0">
              <a:ea typeface="ヒラギノ明朝 ProN W3" charset="0"/>
              <a:cs typeface="Times New Roman"/>
              <a:sym typeface="Times New Roman" charset="0"/>
            </a:endParaRPr>
          </a:p>
          <a:p>
            <a:pPr marL="304800" indent="-304800"/>
            <a:r>
              <a:rPr lang="en-US" dirty="0" smtClean="0">
                <a:ea typeface="ヒラギノ明朝 ProN W3" charset="0"/>
                <a:cs typeface="Times New Roman"/>
                <a:sym typeface="Times New Roman" charset="0"/>
              </a:rPr>
              <a:t>Energy used for physical activity </a:t>
            </a:r>
            <a:endParaRPr lang="en-US" dirty="0">
              <a:ea typeface="ヒラギノ明朝 ProN W3" charset="0"/>
              <a:cs typeface="Times New Roman"/>
              <a:sym typeface="Times New Roman" charset="0"/>
            </a:endParaRPr>
          </a:p>
          <a:p>
            <a:pPr marL="304800" indent="-304800"/>
            <a:endParaRPr lang="en-US" dirty="0">
              <a:ea typeface="ヒラギノ明朝 ProN W3" charset="0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Activity:</a:t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1959889"/>
            <a:ext cx="82296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ea typeface="ヒラギノ明朝 ProN W3" charset="0"/>
                <a:cs typeface="Times New Roman"/>
                <a:sym typeface="Times New Roman" charset="0"/>
              </a:rPr>
              <a:t>Unit 3.2 worksheet:</a:t>
            </a:r>
          </a:p>
          <a:p>
            <a:pPr marL="0" indent="0" algn="ctr">
              <a:buNone/>
            </a:pPr>
            <a:endParaRPr lang="en-US" dirty="0" smtClean="0">
              <a:ea typeface="ヒラギノ明朝 ProN W3" charset="0"/>
              <a:cs typeface="Times New Roman"/>
              <a:sym typeface="Times New Roman" charset="0"/>
            </a:endParaRPr>
          </a:p>
          <a:p>
            <a:pPr marL="0" indent="0" algn="ctr">
              <a:buNone/>
            </a:pPr>
            <a:r>
              <a:rPr lang="en-US" b="1" i="1" dirty="0" smtClean="0"/>
              <a:t>Calculating </a:t>
            </a:r>
            <a:r>
              <a:rPr lang="en-US" b="1" i="1" dirty="0"/>
              <a:t>basal metabolic rate (BMR)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Times New Roman"/>
              <a:ea typeface="ヒラギノ明朝 ProN W3" charset="0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89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Discuss your findings with the class!</a:t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1712913"/>
            <a:ext cx="82296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pPr marL="304800" indent="-304800"/>
            <a:r>
              <a:rPr lang="en-US" sz="3600" dirty="0" smtClean="0">
                <a:latin typeface="+mj-lt"/>
                <a:ea typeface="ヒラギノ明朝 ProN W3" charset="0"/>
                <a:cs typeface="Times New Roman"/>
                <a:sym typeface="Times New Roman" charset="0"/>
              </a:rPr>
              <a:t>What is the difference between ‘fast’ and ‘slow’ metabolism?</a:t>
            </a:r>
          </a:p>
          <a:p>
            <a:pPr marL="304800" indent="-304800"/>
            <a:endParaRPr lang="en-US" sz="3600" dirty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pPr marL="304800" indent="-304800"/>
            <a:r>
              <a:rPr lang="en-US" sz="3600" dirty="0" smtClean="0">
                <a:latin typeface="+mj-lt"/>
                <a:ea typeface="ヒラギノ明朝 ProN W3" charset="0"/>
                <a:cs typeface="Times New Roman"/>
                <a:sym typeface="Times New Roman" charset="0"/>
              </a:rPr>
              <a:t>Are there other factors that may contribute to metabolic rate?</a:t>
            </a:r>
            <a:endParaRPr lang="en-US" sz="3600" dirty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5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ea typeface="ヒラギノ明朝 ProN W3" charset="0"/>
                <a:sym typeface="Times New Roman" charset="0"/>
              </a:rPr>
              <a:t>Other </a:t>
            </a:r>
            <a:r>
              <a:rPr lang="en-US" dirty="0">
                <a:ea typeface="ヒラギノ明朝 ProN W3" charset="0"/>
                <a:sym typeface="Times New Roman" charset="0"/>
              </a:rPr>
              <a:t>factors that may contribute to </a:t>
            </a:r>
            <a:r>
              <a:rPr lang="en-US" dirty="0" smtClean="0">
                <a:ea typeface="ヒラギノ明朝 ProN W3" charset="0"/>
                <a:sym typeface="Times New Roman" charset="0"/>
              </a:rPr>
              <a:t>metabolic rate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1631950"/>
            <a:ext cx="8229600" cy="410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+mj-lt"/>
                <a:ea typeface="ヒラギノ明朝 ProN W3" charset="0"/>
                <a:cs typeface="Times New Roman"/>
                <a:sym typeface="Times New Roman" charset="0"/>
              </a:rPr>
              <a:t>Hyper or Hypothyroidism</a:t>
            </a:r>
          </a:p>
          <a:p>
            <a:pPr marL="0" indent="0">
              <a:buNone/>
            </a:pPr>
            <a:endParaRPr lang="en-US" sz="1200" dirty="0" smtClean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r>
              <a:rPr lang="en-US" sz="3600" dirty="0" smtClean="0">
                <a:latin typeface="+mj-lt"/>
                <a:ea typeface="ヒラギノ明朝 ProN W3" charset="0"/>
                <a:cs typeface="Times New Roman"/>
                <a:sym typeface="Times New Roman" charset="0"/>
              </a:rPr>
              <a:t>Genetics </a:t>
            </a:r>
            <a:r>
              <a:rPr lang="en-US" sz="3600" dirty="0" smtClean="0">
                <a:latin typeface="+mj-lt"/>
                <a:ea typeface="ヒラギノ明朝 ProN W3" charset="0"/>
                <a:cs typeface="Times New Roman"/>
                <a:sym typeface="Times New Roman" charset="0"/>
              </a:rPr>
              <a:t>that influence muscle mass</a:t>
            </a:r>
          </a:p>
          <a:p>
            <a:pPr marL="0" indent="0">
              <a:buNone/>
            </a:pPr>
            <a:endParaRPr lang="en-US" sz="1200" dirty="0" smtClean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r>
              <a:rPr lang="en-US" sz="3600" b="1" dirty="0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Calorie absorption</a:t>
            </a:r>
          </a:p>
          <a:p>
            <a:pPr marL="0" indent="0">
              <a:buNone/>
            </a:pPr>
            <a:endParaRPr lang="en-US" sz="1200" b="1" dirty="0" smtClean="0">
              <a:solidFill>
                <a:srgbClr val="800000"/>
              </a:solidFill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r>
              <a:rPr lang="en-US" sz="3600" b="1" dirty="0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Brown </a:t>
            </a:r>
            <a:r>
              <a:rPr lang="en-US" sz="3600" b="1" dirty="0" err="1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vs</a:t>
            </a:r>
            <a:r>
              <a:rPr lang="en-US" sz="3600" b="1" dirty="0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 White fat</a:t>
            </a:r>
            <a:endParaRPr lang="en-US" sz="3600" b="1" dirty="0">
              <a:solidFill>
                <a:srgbClr val="800000"/>
              </a:solidFill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6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ea typeface="ヒラギノ明朝 ProN W3" charset="0"/>
                <a:sym typeface="Times New Roman" charset="0"/>
              </a:rPr>
              <a:t>Other </a:t>
            </a:r>
            <a:r>
              <a:rPr lang="en-US" dirty="0">
                <a:ea typeface="ヒラギノ明朝 ProN W3" charset="0"/>
                <a:sym typeface="Times New Roman" charset="0"/>
              </a:rPr>
              <a:t>factors that may contribute to </a:t>
            </a:r>
            <a:r>
              <a:rPr lang="en-US" dirty="0" smtClean="0">
                <a:ea typeface="ヒラギノ明朝 ProN W3" charset="0"/>
                <a:sym typeface="Times New Roman" charset="0"/>
              </a:rPr>
              <a:t>metabolic rate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1663700"/>
            <a:ext cx="82296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ヒラギノ明朝 ProN W3" charset="0"/>
                <a:cs typeface="Times New Roman"/>
                <a:sym typeface="Times New Roman" charset="0"/>
              </a:rPr>
              <a:t>Hyper or Hypothyroidism</a:t>
            </a:r>
          </a:p>
          <a:p>
            <a:pPr marL="0" indent="0">
              <a:buNone/>
            </a:pPr>
            <a:endParaRPr lang="en-US" sz="1200" dirty="0" smtClean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r>
              <a:rPr lang="en-US" sz="3600" dirty="0" smtClean="0">
                <a:latin typeface="+mj-lt"/>
                <a:ea typeface="ヒラギノ明朝 ProN W3" charset="0"/>
                <a:cs typeface="Times New Roman"/>
                <a:sym typeface="Times New Roman" charset="0"/>
              </a:rPr>
              <a:t>Genetics </a:t>
            </a:r>
            <a:r>
              <a:rPr lang="en-US" sz="3600" dirty="0" smtClean="0">
                <a:latin typeface="+mj-lt"/>
                <a:ea typeface="ヒラギノ明朝 ProN W3" charset="0"/>
                <a:cs typeface="Times New Roman"/>
                <a:sym typeface="Times New Roman" charset="0"/>
              </a:rPr>
              <a:t>that influence muscle mass</a:t>
            </a:r>
          </a:p>
          <a:p>
            <a:pPr marL="0" indent="0">
              <a:buNone/>
            </a:pPr>
            <a:endParaRPr lang="en-US" sz="1200" dirty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r>
              <a:rPr lang="en-US" sz="3600" b="1" dirty="0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Calorie absorption</a:t>
            </a:r>
          </a:p>
          <a:p>
            <a:pPr marL="857250" lvl="3" indent="0">
              <a:buNone/>
            </a:pPr>
            <a:r>
              <a:rPr lang="en-US" sz="3200" dirty="0" smtClean="0">
                <a:solidFill>
                  <a:srgbClr val="800000"/>
                </a:solidFill>
                <a:ea typeface="ヒラギノ明朝 ProN W3" charset="0"/>
                <a:cs typeface="Times New Roman"/>
                <a:sym typeface="Times New Roman" charset="0"/>
              </a:rPr>
              <a:t>Not </a:t>
            </a:r>
            <a:r>
              <a:rPr lang="en-US" sz="3200" dirty="0">
                <a:solidFill>
                  <a:srgbClr val="800000"/>
                </a:solidFill>
                <a:ea typeface="ヒラギノ明朝 ProN W3" charset="0"/>
                <a:cs typeface="Times New Roman"/>
                <a:sym typeface="Times New Roman" charset="0"/>
              </a:rPr>
              <a:t>well understood </a:t>
            </a:r>
            <a:r>
              <a:rPr lang="en-US" sz="3200" dirty="0" smtClean="0">
                <a:solidFill>
                  <a:srgbClr val="800000"/>
                </a:solidFill>
                <a:ea typeface="ヒラギノ明朝 ProN W3" charset="0"/>
                <a:cs typeface="Times New Roman"/>
                <a:sym typeface="Times New Roman" charset="0"/>
              </a:rPr>
              <a:t> - but </a:t>
            </a:r>
            <a:r>
              <a:rPr lang="en-US" sz="3200" dirty="0">
                <a:solidFill>
                  <a:srgbClr val="800000"/>
                </a:solidFill>
                <a:ea typeface="ヒラギノ明朝 ProN W3" charset="0"/>
                <a:cs typeface="Times New Roman"/>
                <a:sym typeface="Times New Roman" charset="0"/>
              </a:rPr>
              <a:t>not all </a:t>
            </a:r>
            <a:r>
              <a:rPr lang="en-US" sz="3200" dirty="0" smtClean="0">
                <a:solidFill>
                  <a:srgbClr val="800000"/>
                </a:solidFill>
                <a:ea typeface="ヒラギノ明朝 ProN W3" charset="0"/>
                <a:cs typeface="Times New Roman"/>
                <a:sym typeface="Times New Roman" charset="0"/>
              </a:rPr>
              <a:t>foods </a:t>
            </a:r>
            <a:r>
              <a:rPr lang="en-US" sz="3200" dirty="0">
                <a:solidFill>
                  <a:srgbClr val="800000"/>
                </a:solidFill>
                <a:ea typeface="ヒラギノ明朝 ProN W3" charset="0"/>
                <a:cs typeface="Times New Roman"/>
                <a:sym typeface="Times New Roman" charset="0"/>
              </a:rPr>
              <a:t>are absorbed equally and some people may absorb food better than </a:t>
            </a:r>
            <a:r>
              <a:rPr lang="en-US" sz="3200" dirty="0" smtClean="0">
                <a:solidFill>
                  <a:srgbClr val="800000"/>
                </a:solidFill>
                <a:ea typeface="ヒラギノ明朝 ProN W3" charset="0"/>
                <a:cs typeface="Times New Roman"/>
                <a:sym typeface="Times New Roman" charset="0"/>
              </a:rPr>
              <a:t>others. May have to do with our </a:t>
            </a:r>
            <a:r>
              <a:rPr lang="en-US" sz="3200" b="1" dirty="0" smtClean="0">
                <a:solidFill>
                  <a:srgbClr val="800000"/>
                </a:solidFill>
                <a:ea typeface="ヒラギノ明朝 ProN W3" charset="0"/>
                <a:cs typeface="Times New Roman"/>
                <a:sym typeface="Times New Roman" charset="0"/>
              </a:rPr>
              <a:t>microbiome</a:t>
            </a:r>
            <a:r>
              <a:rPr lang="en-US" sz="3200" dirty="0" smtClean="0">
                <a:solidFill>
                  <a:srgbClr val="800000"/>
                </a:solidFill>
                <a:ea typeface="ヒラギノ明朝 ProN W3" charset="0"/>
                <a:cs typeface="Times New Roman"/>
                <a:sym typeface="Times New Roman" charset="0"/>
              </a:rPr>
              <a:t>.</a:t>
            </a:r>
            <a:endParaRPr lang="en-US" sz="3200" dirty="0">
              <a:solidFill>
                <a:srgbClr val="800000"/>
              </a:solidFill>
              <a:ea typeface="ヒラギノ明朝 ProN W3" charset="0"/>
              <a:cs typeface="Times New Roman"/>
              <a:sym typeface="Times New Roman" charset="0"/>
            </a:endParaRPr>
          </a:p>
          <a:p>
            <a:endParaRPr lang="en-US" sz="3600" b="1" dirty="0">
              <a:solidFill>
                <a:srgbClr val="800000"/>
              </a:solidFill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67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ea typeface="ヒラギノ明朝 ProN W3" charset="0"/>
                <a:sym typeface="Times New Roman" charset="0"/>
              </a:rPr>
              <a:t>Other </a:t>
            </a:r>
            <a:r>
              <a:rPr lang="en-US" dirty="0">
                <a:ea typeface="ヒラギノ明朝 ProN W3" charset="0"/>
                <a:sym typeface="Times New Roman" charset="0"/>
              </a:rPr>
              <a:t>factors that may contribute to </a:t>
            </a:r>
            <a:r>
              <a:rPr lang="en-US" dirty="0" smtClean="0">
                <a:ea typeface="ヒラギノ明朝 ProN W3" charset="0"/>
                <a:sym typeface="Times New Roman" charset="0"/>
              </a:rPr>
              <a:t>metabolic rate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  <a:p>
            <a:pPr marL="304800" indent="-304800"/>
            <a:endParaRPr lang="en-US" dirty="0">
              <a:latin typeface="Times New Roman" charset="0"/>
              <a:ea typeface="ヒラギノ明朝 ProN W3" charset="0"/>
              <a:cs typeface="ヒラギノ明朝 ProN W3" charset="0"/>
              <a:sym typeface="Times New Roman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1417638"/>
            <a:ext cx="8229600" cy="410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ヒラギノ明朝 ProN W3" charset="0"/>
                <a:cs typeface="Times New Roman"/>
                <a:sym typeface="Times New Roman" charset="0"/>
              </a:rPr>
              <a:t>Hyper or Hypothyroidism</a:t>
            </a:r>
          </a:p>
          <a:p>
            <a:pPr marL="0" indent="0">
              <a:buNone/>
            </a:pPr>
            <a:endParaRPr lang="en-US" sz="1200" dirty="0" smtClean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r>
              <a:rPr lang="en-US" sz="3600" dirty="0" smtClean="0">
                <a:latin typeface="+mj-lt"/>
                <a:ea typeface="ヒラギノ明朝 ProN W3" charset="0"/>
                <a:cs typeface="Times New Roman"/>
                <a:sym typeface="Times New Roman" charset="0"/>
              </a:rPr>
              <a:t>Genetics </a:t>
            </a:r>
            <a:r>
              <a:rPr lang="en-US" sz="3600" dirty="0" smtClean="0">
                <a:latin typeface="+mj-lt"/>
                <a:ea typeface="ヒラギノ明朝 ProN W3" charset="0"/>
                <a:cs typeface="Times New Roman"/>
                <a:sym typeface="Times New Roman" charset="0"/>
              </a:rPr>
              <a:t>that influence muscle mass</a:t>
            </a:r>
          </a:p>
          <a:p>
            <a:pPr marL="0" indent="0">
              <a:buNone/>
            </a:pPr>
            <a:endParaRPr lang="en-US" sz="1200" dirty="0" smtClean="0"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r>
              <a:rPr lang="en-US" sz="3600" b="1" dirty="0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Calorie absorption</a:t>
            </a:r>
          </a:p>
          <a:p>
            <a:pPr marL="0" indent="0">
              <a:buNone/>
            </a:pPr>
            <a:endParaRPr lang="en-US" sz="1200" b="1" dirty="0" smtClean="0">
              <a:solidFill>
                <a:srgbClr val="800000"/>
              </a:solidFill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  <a:p>
            <a:r>
              <a:rPr lang="en-US" sz="3600" b="1" dirty="0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Brown </a:t>
            </a:r>
            <a:r>
              <a:rPr lang="en-US" sz="3600" b="1" dirty="0" err="1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vs</a:t>
            </a:r>
            <a:r>
              <a:rPr lang="en-US" sz="3600" b="1" dirty="0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 White fat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Brown fat has a mitochondrial </a:t>
            </a:r>
            <a:r>
              <a:rPr lang="en-US" dirty="0" err="1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uncoupler</a:t>
            </a:r>
            <a:r>
              <a:rPr lang="en-US" dirty="0" smtClean="0">
                <a:solidFill>
                  <a:srgbClr val="800000"/>
                </a:solidFill>
                <a:latin typeface="+mj-lt"/>
                <a:ea typeface="ヒラギノ明朝 ProN W3" charset="0"/>
                <a:cs typeface="Times New Roman"/>
                <a:sym typeface="Times New Roman" charset="0"/>
              </a:rPr>
              <a:t> that allows protons to flow down their energy gradient releasing heat. More brown fat results in more calories being used.</a:t>
            </a:r>
            <a:endParaRPr lang="en-US" dirty="0">
              <a:solidFill>
                <a:srgbClr val="800000"/>
              </a:solidFill>
              <a:latin typeface="+mj-lt"/>
              <a:ea typeface="ヒラギノ明朝 ProN W3" charset="0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16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D final colo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MD final colors.thmx</Template>
  <TotalTime>8515</TotalTime>
  <Words>387</Words>
  <Application>Microsoft Macintosh PowerPoint</Application>
  <PresentationFormat>On-screen Show (4:3)</PresentationFormat>
  <Paragraphs>80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MD final colors</vt:lpstr>
      <vt:lpstr>What is ‘fast’ and ‘slow’ metabolism?</vt:lpstr>
      <vt:lpstr>Do Now</vt:lpstr>
      <vt:lpstr> Extreme metabolic needs!</vt:lpstr>
      <vt:lpstr>Our metabolic rate depends on two major uses of energy</vt:lpstr>
      <vt:lpstr>Activity: </vt:lpstr>
      <vt:lpstr>Discuss your findings with the class! </vt:lpstr>
      <vt:lpstr>Other factors that may contribute to metabolic rate </vt:lpstr>
      <vt:lpstr>Other factors that may contribute to metabolic rate </vt:lpstr>
      <vt:lpstr>Other factors that may contribute to metabolic rate </vt:lpstr>
      <vt:lpstr>Wrap Up</vt:lpstr>
      <vt:lpstr>Wrap Up</vt:lpstr>
      <vt:lpstr>Wrap Up</vt:lpstr>
      <vt:lpstr>Homework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berri jacque</dc:creator>
  <cp:lastModifiedBy>Stephanie Tammen</cp:lastModifiedBy>
  <cp:revision>232</cp:revision>
  <cp:lastPrinted>2010-11-09T17:54:24Z</cp:lastPrinted>
  <dcterms:created xsi:type="dcterms:W3CDTF">2013-08-22T20:18:39Z</dcterms:created>
  <dcterms:modified xsi:type="dcterms:W3CDTF">2014-11-05T02:12:32Z</dcterms:modified>
</cp:coreProperties>
</file>